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B1DC-9E3C-4629-84B7-28F71EEA76AC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1193-DEB4-40FF-AB14-2D01FF06D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B1DC-9E3C-4629-84B7-28F71EEA76AC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1193-DEB4-40FF-AB14-2D01FF06D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B1DC-9E3C-4629-84B7-28F71EEA76AC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1193-DEB4-40FF-AB14-2D01FF06D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B1DC-9E3C-4629-84B7-28F71EEA76AC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1193-DEB4-40FF-AB14-2D01FF06D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B1DC-9E3C-4629-84B7-28F71EEA76AC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1193-DEB4-40FF-AB14-2D01FF06D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B1DC-9E3C-4629-84B7-28F71EEA76AC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1193-DEB4-40FF-AB14-2D01FF06D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B1DC-9E3C-4629-84B7-28F71EEA76AC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1193-DEB4-40FF-AB14-2D01FF06D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B1DC-9E3C-4629-84B7-28F71EEA76AC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1193-DEB4-40FF-AB14-2D01FF06D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B1DC-9E3C-4629-84B7-28F71EEA76AC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1193-DEB4-40FF-AB14-2D01FF06D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B1DC-9E3C-4629-84B7-28F71EEA76AC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1193-DEB4-40FF-AB14-2D01FF06D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B1DC-9E3C-4629-84B7-28F71EEA76AC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E951193-DEB4-40FF-AB14-2D01FF06DA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71B1DC-9E3C-4629-84B7-28F71EEA76AC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951193-DEB4-40FF-AB14-2D01FF06DA2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Recommendations from the DOW	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Decision Making and Organizational Effectiveness Workgroup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clout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Regional comparison </a:t>
            </a:r>
          </a:p>
          <a:p>
            <a:pPr lvl="1"/>
            <a:r>
              <a:rPr lang="en-US" dirty="0" smtClean="0"/>
              <a:t>FTES</a:t>
            </a:r>
          </a:p>
          <a:p>
            <a:pPr lvl="2"/>
            <a:r>
              <a:rPr lang="en-US" dirty="0" smtClean="0"/>
              <a:t>LA/Orange	411,960</a:t>
            </a:r>
          </a:p>
          <a:p>
            <a:pPr lvl="2"/>
            <a:r>
              <a:rPr lang="en-US" dirty="0" smtClean="0"/>
              <a:t>Bay region	240,136</a:t>
            </a:r>
          </a:p>
          <a:p>
            <a:pPr lvl="1"/>
            <a:r>
              <a:rPr lang="en-US" dirty="0" smtClean="0"/>
              <a:t>Credit CTE FTES</a:t>
            </a:r>
          </a:p>
          <a:p>
            <a:pPr lvl="2"/>
            <a:r>
              <a:rPr lang="en-US" dirty="0" smtClean="0"/>
              <a:t>LA/Orange	112,252</a:t>
            </a:r>
          </a:p>
          <a:p>
            <a:pPr lvl="2"/>
            <a:r>
              <a:rPr lang="en-US" dirty="0" smtClean="0"/>
              <a:t>Bay		66,297</a:t>
            </a:r>
          </a:p>
          <a:p>
            <a:pPr lvl="1"/>
            <a:r>
              <a:rPr lang="en-US" dirty="0" smtClean="0"/>
              <a:t>Percent of credit CTE FTES in the state</a:t>
            </a:r>
          </a:p>
          <a:p>
            <a:pPr lvl="2"/>
            <a:r>
              <a:rPr lang="en-US" dirty="0" smtClean="0"/>
              <a:t>LA/Orange	35.1%</a:t>
            </a:r>
          </a:p>
          <a:p>
            <a:pPr lvl="2"/>
            <a:r>
              <a:rPr lang="en-US" dirty="0" smtClean="0"/>
              <a:t>Bay		20.7%</a:t>
            </a:r>
          </a:p>
          <a:p>
            <a:pPr lvl="2"/>
            <a:endParaRPr lang="en-US" dirty="0" smtClean="0"/>
          </a:p>
          <a:p>
            <a:pPr lvl="3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and size has expanded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Expanded groups we interact with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College</a:t>
            </a:r>
          </a:p>
          <a:p>
            <a:pPr lvl="1"/>
            <a:r>
              <a:rPr lang="en-US" dirty="0" smtClean="0"/>
              <a:t>Sub-region</a:t>
            </a:r>
          </a:p>
          <a:p>
            <a:pPr lvl="1"/>
            <a:r>
              <a:rPr lang="en-US" dirty="0" smtClean="0"/>
              <a:t>Region </a:t>
            </a:r>
          </a:p>
          <a:p>
            <a:pPr lvl="1"/>
            <a:r>
              <a:rPr lang="en-US" dirty="0" smtClean="0"/>
              <a:t>State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 Recommendations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areas of recommendation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 of the region</a:t>
            </a:r>
          </a:p>
          <a:p>
            <a:r>
              <a:rPr lang="en-US" dirty="0" smtClean="0"/>
              <a:t>Make up of Strategic Planning Committee</a:t>
            </a:r>
          </a:p>
          <a:p>
            <a:r>
              <a:rPr lang="en-US" dirty="0" smtClean="0"/>
              <a:t>Decision making processes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One: Use a hybrid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hybrid LA and Orange Counties stay together as LAOCRC but address county level needs more directly</a:t>
            </a:r>
          </a:p>
          <a:p>
            <a:pPr lvl="1"/>
            <a:r>
              <a:rPr lang="en-US" dirty="0" smtClean="0"/>
              <a:t>Staffing and budget to meet county needs</a:t>
            </a:r>
          </a:p>
          <a:p>
            <a:r>
              <a:rPr lang="en-US" dirty="0" smtClean="0"/>
              <a:t>Delineation of where things are done</a:t>
            </a:r>
          </a:p>
          <a:p>
            <a:pPr lvl="1"/>
            <a:r>
              <a:rPr lang="en-US" dirty="0" smtClean="0"/>
              <a:t>County level </a:t>
            </a:r>
          </a:p>
          <a:p>
            <a:pPr lvl="1"/>
            <a:r>
              <a:rPr lang="en-US" dirty="0" smtClean="0"/>
              <a:t>Consortium wide level</a:t>
            </a:r>
          </a:p>
          <a:p>
            <a:r>
              <a:rPr lang="en-US" dirty="0" smtClean="0"/>
              <a:t>CEOs want to learn more about the hybrid model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Two: Strategic Planning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Advisory</a:t>
            </a:r>
          </a:p>
          <a:p>
            <a:r>
              <a:rPr lang="en-US" dirty="0" smtClean="0"/>
              <a:t>Add categories of representation</a:t>
            </a:r>
          </a:p>
          <a:p>
            <a:pPr lvl="1"/>
            <a:r>
              <a:rPr lang="en-US" dirty="0" smtClean="0"/>
              <a:t>One from each county</a:t>
            </a:r>
          </a:p>
          <a:p>
            <a:r>
              <a:rPr lang="en-US" dirty="0" smtClean="0"/>
              <a:t>Possible additions</a:t>
            </a:r>
          </a:p>
          <a:p>
            <a:pPr lvl="1"/>
            <a:r>
              <a:rPr lang="en-US" dirty="0" smtClean="0"/>
              <a:t>Student service officers</a:t>
            </a:r>
          </a:p>
          <a:p>
            <a:pPr lvl="1"/>
            <a:r>
              <a:rPr lang="en-US" dirty="0" smtClean="0"/>
              <a:t>Technical assistance providers</a:t>
            </a:r>
          </a:p>
          <a:p>
            <a:pPr lvl="1"/>
            <a:r>
              <a:rPr lang="en-US" dirty="0" smtClean="0"/>
              <a:t>CDE reps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Three: Decision Making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Underlying goal is to achieve consensus</a:t>
            </a:r>
          </a:p>
          <a:p>
            <a:r>
              <a:rPr lang="en-US" dirty="0" smtClean="0"/>
              <a:t>Three decision making bodies:</a:t>
            </a:r>
          </a:p>
          <a:p>
            <a:pPr lvl="1"/>
            <a:r>
              <a:rPr lang="en-US" dirty="0" smtClean="0"/>
              <a:t>College designated voting members (CTE Leader level)</a:t>
            </a:r>
          </a:p>
          <a:p>
            <a:pPr lvl="1"/>
            <a:r>
              <a:rPr lang="en-US" dirty="0" smtClean="0"/>
              <a:t>Regional Solution Committee (settle conflicts)</a:t>
            </a:r>
          </a:p>
          <a:p>
            <a:pPr lvl="1"/>
            <a:r>
              <a:rPr lang="en-US" dirty="0" smtClean="0"/>
              <a:t>College CEOs (used rarely or high level decisions)</a:t>
            </a:r>
          </a:p>
          <a:p>
            <a:r>
              <a:rPr lang="en-US" dirty="0" smtClean="0"/>
              <a:t>Have decisions made at level that is the most prepared to make them (program approval)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Regional Solution Committee (?)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our decision process we are required to “include at least one level of escalation for handling of unresolved conflicts”</a:t>
            </a:r>
          </a:p>
          <a:p>
            <a:r>
              <a:rPr lang="en-US" dirty="0" smtClean="0"/>
              <a:t>Trying to avoid word conflict in name </a:t>
            </a:r>
          </a:p>
          <a:p>
            <a:r>
              <a:rPr lang="en-US" dirty="0" smtClean="0"/>
              <a:t>Made up of two each of CEOs, CIOs, CTE voting members, faculty reps</a:t>
            </a:r>
          </a:p>
          <a:p>
            <a:pPr lvl="1"/>
            <a:r>
              <a:rPr lang="en-US" dirty="0" smtClean="0"/>
              <a:t>Appointed to the Strategic Planning Committee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Matters come before the Consortium</a:t>
            </a:r>
          </a:p>
          <a:p>
            <a:pPr lvl="1"/>
            <a:r>
              <a:rPr lang="en-US" dirty="0" smtClean="0"/>
              <a:t>If issue requires it appoint a workgroup to prepare recommendations</a:t>
            </a:r>
          </a:p>
          <a:p>
            <a:r>
              <a:rPr lang="en-US" dirty="0" smtClean="0"/>
              <a:t>Workgroup brings recommendations back to the Consortium for discussion</a:t>
            </a:r>
          </a:p>
          <a:p>
            <a:r>
              <a:rPr lang="en-US" dirty="0" smtClean="0"/>
              <a:t>Voting members make a decision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</a:t>
            </a:r>
            <a:r>
              <a:rPr lang="en-US" sz="3200" dirty="0" smtClean="0"/>
              <a:t>(continued)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issue is not resolved at the Consortium level, the Solutions Committee may:</a:t>
            </a:r>
          </a:p>
          <a:p>
            <a:pPr lvl="1"/>
            <a:r>
              <a:rPr lang="en-US" dirty="0" smtClean="0"/>
              <a:t>Recommend a solution to the Consortium and ask it to  be considered</a:t>
            </a:r>
          </a:p>
          <a:p>
            <a:pPr lvl="1"/>
            <a:r>
              <a:rPr lang="en-US" dirty="0" smtClean="0"/>
              <a:t>Make a decision</a:t>
            </a:r>
          </a:p>
          <a:p>
            <a:pPr lvl="1"/>
            <a:r>
              <a:rPr lang="en-US" dirty="0" smtClean="0"/>
              <a:t>Refer it to the CEOs</a:t>
            </a:r>
          </a:p>
          <a:p>
            <a:pPr algn="just"/>
            <a:r>
              <a:rPr lang="en-US" dirty="0" smtClean="0"/>
              <a:t>In rare circumstances high level issues will go straight to the CEOs (example choosing a fiscal agent):</a:t>
            </a:r>
          </a:p>
          <a:p>
            <a:pPr lvl="1"/>
            <a:r>
              <a:rPr lang="en-US" dirty="0" smtClean="0"/>
              <a:t>They may request recommendations from the Consortium 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DOW’s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Answer the question of whether the Consortium should continue as a two county region or separate?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2. Develop a regional decision making process in order to carry out regional work.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 needs to address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Protocols</a:t>
            </a:r>
          </a:p>
          <a:p>
            <a:r>
              <a:rPr lang="en-US" dirty="0" smtClean="0"/>
              <a:t>How and when workgroups are formed</a:t>
            </a:r>
          </a:p>
          <a:p>
            <a:r>
              <a:rPr lang="en-US" dirty="0" smtClean="0"/>
              <a:t>Operating rules etc.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6000" dirty="0" smtClean="0"/>
          </a:p>
          <a:p>
            <a:pPr algn="ctr"/>
            <a:r>
              <a:rPr lang="en-US" sz="6000" dirty="0" smtClean="0"/>
              <a:t> Discussion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March meeting I rushed your consideration</a:t>
            </a:r>
          </a:p>
          <a:p>
            <a:endParaRPr lang="en-US" dirty="0" smtClean="0"/>
          </a:p>
          <a:p>
            <a:r>
              <a:rPr lang="en-US" dirty="0" smtClean="0"/>
              <a:t>I didn’t lay the foundation for why change is needed and what is required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today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Explore the recommendations</a:t>
            </a:r>
          </a:p>
          <a:p>
            <a:r>
              <a:rPr lang="en-US" dirty="0" smtClean="0"/>
              <a:t>Discussion but no approval /vote</a:t>
            </a:r>
          </a:p>
          <a:p>
            <a:r>
              <a:rPr lang="en-US" dirty="0" smtClean="0"/>
              <a:t>If group is ready--vote in June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Drivers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 Workforce Task Force calls for regionalization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Recommendation 17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Trailer bill to the budget ($200 million)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Calls for regionalization in a number of ways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Labor market information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Regional planning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Accountability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Alignment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Submit a regional plan(s) by January 31,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Driving factors </a:t>
            </a:r>
            <a:r>
              <a:rPr lang="en-US" sz="3600" dirty="0" smtClean="0"/>
              <a:t>(continued)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Draft guidance memo (April) from the Chancellor’s Office</a:t>
            </a:r>
          </a:p>
          <a:p>
            <a:pPr lvl="1"/>
            <a:r>
              <a:rPr lang="en-US" dirty="0" smtClean="0"/>
              <a:t>Colleges must participate in regional planning and collaborate to be eligible for funding </a:t>
            </a:r>
          </a:p>
          <a:p>
            <a:pPr lvl="1"/>
            <a:r>
              <a:rPr lang="en-US" dirty="0" smtClean="0"/>
              <a:t>By October 1 the Regional Consortium must</a:t>
            </a:r>
          </a:p>
          <a:p>
            <a:pPr lvl="2"/>
            <a:r>
              <a:rPr lang="en-US" dirty="0" smtClean="0"/>
              <a:t>Establish a decision making process</a:t>
            </a:r>
          </a:p>
          <a:p>
            <a:pPr lvl="2"/>
            <a:r>
              <a:rPr lang="en-US" dirty="0" smtClean="0"/>
              <a:t>Select a fiscal agent(s) for the funds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</a:t>
            </a:r>
            <a:r>
              <a:rPr lang="en-US" sz="3600" dirty="0" smtClean="0"/>
              <a:t>(trailer bill)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the number of students in quality CTE (courses, programs, pathways, credentials, certificates, degrees) that leads to successful workforce outcomes</a:t>
            </a:r>
          </a:p>
          <a:p>
            <a:endParaRPr lang="en-US" dirty="0" smtClean="0"/>
          </a:p>
          <a:p>
            <a:r>
              <a:rPr lang="en-US" dirty="0" smtClean="0"/>
              <a:t>OR invest in new or emerging CTE that s likely to lead to successful workforce outcomes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Accountability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factors driving funds to the region will be successful workforce outcomes on WIOA accountability measures</a:t>
            </a:r>
          </a:p>
          <a:p>
            <a:pPr lvl="1"/>
            <a:r>
              <a:rPr lang="en-US" dirty="0" smtClean="0"/>
              <a:t>Credential attainment</a:t>
            </a:r>
          </a:p>
          <a:p>
            <a:pPr lvl="1"/>
            <a:r>
              <a:rPr lang="en-US" dirty="0" smtClean="0"/>
              <a:t>Job placement</a:t>
            </a:r>
          </a:p>
          <a:p>
            <a:pPr lvl="1"/>
            <a:r>
              <a:rPr lang="en-US" dirty="0" smtClean="0"/>
              <a:t>Income gain</a:t>
            </a:r>
          </a:p>
          <a:p>
            <a:pPr lvl="1"/>
            <a:r>
              <a:rPr lang="en-US" dirty="0" smtClean="0"/>
              <a:t>Employer satisfaction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CEO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CEOs from LA and Orange County met on April 13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Considered approaches to organizing the region</a:t>
            </a:r>
          </a:p>
          <a:p>
            <a:r>
              <a:rPr lang="en-US" dirty="0" smtClean="0"/>
              <a:t>Decided against a Joint Powers Agreement</a:t>
            </a:r>
          </a:p>
          <a:p>
            <a:r>
              <a:rPr lang="en-US" dirty="0" smtClean="0"/>
              <a:t>Asked to know more about the hybrid model</a:t>
            </a:r>
          </a:p>
          <a:p>
            <a:r>
              <a:rPr lang="en-US" dirty="0" smtClean="0"/>
              <a:t>Endorsed staying together as a two county region</a:t>
            </a:r>
          </a:p>
          <a:p>
            <a:r>
              <a:rPr lang="en-US" dirty="0" smtClean="0"/>
              <a:t>Will meet again in September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135</TotalTime>
  <Words>648</Words>
  <Application>Microsoft Office PowerPoint</Application>
  <PresentationFormat>On-screen Show (4:3)</PresentationFormat>
  <Paragraphs>118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Recommendations from the DOW </vt:lpstr>
      <vt:lpstr>The DOW’s Charge</vt:lpstr>
      <vt:lpstr>Apology</vt:lpstr>
      <vt:lpstr>Goal today </vt:lpstr>
      <vt:lpstr>Drivers of change</vt:lpstr>
      <vt:lpstr>Driving factors (continued)</vt:lpstr>
      <vt:lpstr>Goal (trailer bill)</vt:lpstr>
      <vt:lpstr>Regional Accountability</vt:lpstr>
      <vt:lpstr>Regional CEO Meeting</vt:lpstr>
      <vt:lpstr>Regional clout</vt:lpstr>
      <vt:lpstr>Scope and size has expanded</vt:lpstr>
      <vt:lpstr>DOW Recommendations </vt:lpstr>
      <vt:lpstr>Three areas of recommendation </vt:lpstr>
      <vt:lpstr>One: Use a hybrid model</vt:lpstr>
      <vt:lpstr>Two: Strategic Planning Committee</vt:lpstr>
      <vt:lpstr>Three: Decision Making Process</vt:lpstr>
      <vt:lpstr>Regional Solution Committee (?)</vt:lpstr>
      <vt:lpstr>Formal process</vt:lpstr>
      <vt:lpstr>Process (continued)</vt:lpstr>
      <vt:lpstr>DOW needs to address 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Recommendations from the DOW</dc:title>
  <dc:creator>nkremer</dc:creator>
  <cp:lastModifiedBy>nkremer</cp:lastModifiedBy>
  <cp:revision>5</cp:revision>
  <dcterms:created xsi:type="dcterms:W3CDTF">2016-05-19T13:47:43Z</dcterms:created>
  <dcterms:modified xsi:type="dcterms:W3CDTF">2016-05-19T16:29:26Z</dcterms:modified>
</cp:coreProperties>
</file>